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8" r:id="rId10"/>
    <p:sldId id="270" r:id="rId11"/>
    <p:sldId id="272" r:id="rId12"/>
    <p:sldId id="278" r:id="rId13"/>
    <p:sldId id="277" r:id="rId14"/>
    <p:sldId id="271" r:id="rId15"/>
    <p:sldId id="266" r:id="rId16"/>
    <p:sldId id="267" r:id="rId17"/>
    <p:sldId id="269" r:id="rId18"/>
    <p:sldId id="274" r:id="rId19"/>
    <p:sldId id="280" r:id="rId20"/>
    <p:sldId id="279" r:id="rId21"/>
    <p:sldId id="281" r:id="rId22"/>
    <p:sldId id="273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>
        <p:scale>
          <a:sx n="59" d="100"/>
          <a:sy n="59" d="100"/>
        </p:scale>
        <p:origin x="-117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71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339B-866E-424A-8AF0-F1200AC165AE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8D1F-350F-4EBB-8FB4-64002F297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78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345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7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91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156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10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140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846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640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17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3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16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6DB5-F6A4-4CF9-BFB0-668C9F701170}" type="datetimeFigureOut">
              <a:rPr lang="hr-HR" smtClean="0"/>
              <a:t>16.5.2014.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C37C1-88DE-4FDB-801C-36D46315E5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775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UZV i AMH u dijagnostici PCOS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Velena </a:t>
            </a:r>
            <a:r>
              <a:rPr lang="hr-HR" dirty="0" smtClean="0"/>
              <a:t>Radošević, Karlo Tomičić</a:t>
            </a:r>
          </a:p>
          <a:p>
            <a:r>
              <a:rPr lang="hr-HR" dirty="0" smtClean="0"/>
              <a:t>Klinika za ženske bolesti i porode</a:t>
            </a:r>
          </a:p>
          <a:p>
            <a:r>
              <a:rPr lang="hr-HR" dirty="0" smtClean="0"/>
              <a:t>KBC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56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3D UZV - VOLUMEN JAJNIKA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 osnovne metode za izračun volumena:</a:t>
            </a:r>
          </a:p>
          <a:p>
            <a:pPr marL="0" indent="0">
              <a:buNone/>
            </a:pPr>
            <a:r>
              <a:rPr lang="hr-HR" dirty="0" smtClean="0"/>
              <a:t>Konvencionalna </a:t>
            </a:r>
            <a:r>
              <a:rPr lang="hr-HR" dirty="0" smtClean="0"/>
              <a:t>„</a:t>
            </a:r>
            <a:r>
              <a:rPr lang="hr-HR" dirty="0" smtClean="0"/>
              <a:t>multi planar</a:t>
            </a:r>
            <a:r>
              <a:rPr lang="hr-HR" dirty="0" smtClean="0"/>
              <a:t>” </a:t>
            </a:r>
            <a:r>
              <a:rPr lang="hr-HR" dirty="0" smtClean="0"/>
              <a:t>metoda</a:t>
            </a:r>
          </a:p>
          <a:p>
            <a:pPr marL="0" indent="0">
              <a:buNone/>
            </a:pPr>
            <a:r>
              <a:rPr lang="hr-HR" dirty="0" smtClean="0"/>
              <a:t>VOCAL (virtual organ computer-aided analysis)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5064"/>
            <a:ext cx="3168352" cy="2636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429000"/>
            <a:ext cx="5364088" cy="31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3D UZV – BROJ FOLIKULA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Antral follicul count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4248472" cy="381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97" y="1219101"/>
            <a:ext cx="3600400" cy="2425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69" y="3861048"/>
            <a:ext cx="329565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-171400"/>
            <a:ext cx="9142413" cy="1224136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b="1" dirty="0">
              <a:latin typeface="Tunga" pitchFamily="34" charset="0"/>
              <a:cs typeface="Tunga" pitchFamily="34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430588"/>
            <a:ext cx="4568825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171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67544" y="-99392"/>
            <a:ext cx="8305800" cy="1143000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4800" b="1" dirty="0">
              <a:latin typeface="Tunga" pitchFamily="34" charset="0"/>
              <a:cs typeface="Tunga" pitchFamily="34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513263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2" y="3068960"/>
            <a:ext cx="4668837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697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PROCJENA PROTOKA KRVI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3D PD omogućuje </a:t>
            </a:r>
            <a:r>
              <a:rPr lang="hr-HR" dirty="0" smtClean="0"/>
              <a:t>procjenu vaskularizacije cijele ovarijske strome</a:t>
            </a:r>
          </a:p>
          <a:p>
            <a:r>
              <a:rPr lang="hr-HR" dirty="0" smtClean="0"/>
              <a:t>Rezultat </a:t>
            </a:r>
            <a:r>
              <a:rPr lang="hr-HR" dirty="0" smtClean="0"/>
              <a:t>se prikazuje kao histogram (VI, FI, VFI)</a:t>
            </a:r>
          </a:p>
          <a:p>
            <a:r>
              <a:rPr lang="hr-HR" dirty="0" smtClean="0"/>
              <a:t>Kontradiktorni </a:t>
            </a:r>
            <a:r>
              <a:rPr lang="hr-HR" dirty="0" smtClean="0"/>
              <a:t>rezultati</a:t>
            </a:r>
          </a:p>
          <a:p>
            <a:pPr marL="0" indent="0">
              <a:buNone/>
            </a:pPr>
            <a:r>
              <a:rPr lang="hr-HR" dirty="0" smtClean="0"/>
              <a:t>(Pan et al, Lam et al, </a:t>
            </a:r>
          </a:p>
          <a:p>
            <a:pPr marL="0" indent="0">
              <a:buNone/>
            </a:pPr>
            <a:r>
              <a:rPr lang="hr-HR" dirty="0" smtClean="0"/>
              <a:t>Jarvela et al, Ng et al)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56012"/>
            <a:ext cx="42119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0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STROMA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1985. </a:t>
            </a:r>
            <a:r>
              <a:rPr lang="hr-HR" i="1" dirty="0" smtClean="0"/>
              <a:t>Adams et al – </a:t>
            </a:r>
            <a:r>
              <a:rPr lang="hr-HR" dirty="0" smtClean="0"/>
              <a:t>povišena ehogenost strome dg kriterij</a:t>
            </a:r>
            <a:endParaRPr lang="hr-HR" i="1" dirty="0" smtClean="0"/>
          </a:p>
          <a:p>
            <a:r>
              <a:rPr lang="hr-HR" dirty="0" smtClean="0"/>
              <a:t>Problem: ovisnost o aparatu, pretraživaču i tjelesnoj građi pacijentice</a:t>
            </a:r>
          </a:p>
          <a:p>
            <a:r>
              <a:rPr lang="hr-HR" dirty="0" smtClean="0"/>
              <a:t>Normalna ehogenost strome – manja od ehogenosti miometrija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6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STROMA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Analiza 3D volumena </a:t>
            </a:r>
            <a:r>
              <a:rPr lang="hr-HR" dirty="0"/>
              <a:t>-</a:t>
            </a:r>
            <a:r>
              <a:rPr lang="hr-HR" dirty="0" smtClean="0"/>
              <a:t> </a:t>
            </a:r>
            <a:r>
              <a:rPr lang="hr-HR" dirty="0" smtClean="0"/>
              <a:t>prosječan intenzitet voxela u </a:t>
            </a:r>
            <a:r>
              <a:rPr lang="hr-HR" dirty="0" smtClean="0"/>
              <a:t>volumenu – MEAN GRAYNESS</a:t>
            </a:r>
            <a:endParaRPr lang="hr-HR" dirty="0" smtClean="0"/>
          </a:p>
          <a:p>
            <a:r>
              <a:rPr lang="hr-HR" i="1" dirty="0" smtClean="0"/>
              <a:t>Battaglia et al,</a:t>
            </a:r>
            <a:r>
              <a:rPr lang="hr-HR" dirty="0" smtClean="0"/>
              <a:t>2012. </a:t>
            </a:r>
          </a:p>
          <a:p>
            <a:pPr marL="0" indent="0">
              <a:buNone/>
            </a:pPr>
            <a:r>
              <a:rPr lang="hr-HR" i="1" dirty="0" smtClean="0"/>
              <a:t>...</a:t>
            </a:r>
            <a:r>
              <a:rPr lang="hr-HR" dirty="0" smtClean="0"/>
              <a:t>ehogenost strome je</a:t>
            </a:r>
          </a:p>
          <a:p>
            <a:pPr marL="0" indent="0">
              <a:buNone/>
            </a:pPr>
            <a:r>
              <a:rPr lang="hr-HR" dirty="0"/>
              <a:t>z</a:t>
            </a:r>
            <a:r>
              <a:rPr lang="hr-HR" dirty="0" smtClean="0"/>
              <a:t>načajno povišena u </a:t>
            </a:r>
          </a:p>
          <a:p>
            <a:pPr marL="0" indent="0">
              <a:buNone/>
            </a:pPr>
            <a:r>
              <a:rPr lang="hr-HR" dirty="0"/>
              <a:t>p</a:t>
            </a:r>
            <a:r>
              <a:rPr lang="hr-HR" dirty="0" smtClean="0"/>
              <a:t>acijentica </a:t>
            </a:r>
            <a:r>
              <a:rPr lang="hr-HR" dirty="0" smtClean="0"/>
              <a:t>s </a:t>
            </a:r>
            <a:r>
              <a:rPr lang="hr-HR" dirty="0" smtClean="0"/>
              <a:t>PCOS - </a:t>
            </a:r>
          </a:p>
          <a:p>
            <a:pPr marL="0" indent="0">
              <a:buNone/>
            </a:pPr>
            <a:r>
              <a:rPr lang="hr-HR" dirty="0"/>
              <a:t>t</a:t>
            </a:r>
            <a:r>
              <a:rPr lang="hr-HR" dirty="0" smtClean="0"/>
              <a:t>ipičan UZV oznaka </a:t>
            </a:r>
          </a:p>
          <a:p>
            <a:pPr marL="0" indent="0">
              <a:buNone/>
            </a:pPr>
            <a:r>
              <a:rPr lang="hr-HR" dirty="0" smtClean="0"/>
              <a:t>PCOS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9158"/>
            <a:ext cx="57606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STROMA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Volumen strome je značajno povišen kod žena s PCOS – hipoteza o vjerojatnom izvoru hiperprodukcije androgena u teka stanicama</a:t>
            </a:r>
          </a:p>
          <a:p>
            <a:r>
              <a:rPr lang="hr-HR" dirty="0" smtClean="0"/>
              <a:t>V strome= V jajnika – ukupni </a:t>
            </a:r>
            <a:r>
              <a:rPr lang="hr-HR" dirty="0" smtClean="0"/>
              <a:t>V </a:t>
            </a:r>
            <a:r>
              <a:rPr lang="hr-HR" dirty="0" smtClean="0"/>
              <a:t>folikula</a:t>
            </a:r>
            <a:endParaRPr lang="hr-HR" dirty="0" smtClean="0"/>
          </a:p>
          <a:p>
            <a:r>
              <a:rPr lang="hr-HR" dirty="0" smtClean="0"/>
              <a:t>Omjer V strome/ V jajnika &gt; 0.84 – odličan prediktor hiperandrogenemije i hirzutizma</a:t>
            </a:r>
          </a:p>
          <a:p>
            <a:pPr marL="0" indent="0">
              <a:buNone/>
            </a:pPr>
            <a:r>
              <a:rPr lang="hr-HR" dirty="0" smtClean="0"/>
              <a:t>(</a:t>
            </a:r>
            <a:r>
              <a:rPr lang="hr-HR" i="1" dirty="0" smtClean="0"/>
              <a:t>Battaglia et al, 2012.)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56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ANTIMÜLLEROV </a:t>
            </a:r>
            <a:r>
              <a:rPr lang="hr-HR" dirty="0" smtClean="0"/>
              <a:t>HORMON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Glikozilirani peptidni hormon</a:t>
            </a:r>
          </a:p>
          <a:p>
            <a:r>
              <a:rPr lang="hr-HR" dirty="0" smtClean="0"/>
              <a:t>Granuloza stanice </a:t>
            </a:r>
            <a:r>
              <a:rPr lang="hr-HR" dirty="0" smtClean="0"/>
              <a:t>primarnih folikula</a:t>
            </a:r>
          </a:p>
          <a:p>
            <a:r>
              <a:rPr lang="hr-HR" dirty="0" smtClean="0"/>
              <a:t>Vrijednost AMH korelira s brojem malih antralnih folikula</a:t>
            </a:r>
          </a:p>
          <a:p>
            <a:r>
              <a:rPr lang="hr-HR" dirty="0" smtClean="0"/>
              <a:t>Biljeg broja folikula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24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48680"/>
            <a:ext cx="669674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7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26058"/>
            <a:ext cx="8229600" cy="4525963"/>
          </a:xfrm>
        </p:spPr>
        <p:txBody>
          <a:bodyPr/>
          <a:lstStyle/>
          <a:p>
            <a:r>
              <a:rPr lang="hr-HR" dirty="0" smtClean="0"/>
              <a:t>Prvi opis PCOS - 1721. Antonio Valissneri: Mlade seljanke, udane, debeljuškaste, neplodne, s jajnicima većim od normalnih, poput golubljih jaja, grudičasti, sjajni, bijeli</a:t>
            </a:r>
            <a:r>
              <a:rPr lang="hr-HR" dirty="0" smtClean="0"/>
              <a:t>...</a:t>
            </a:r>
          </a:p>
          <a:p>
            <a:r>
              <a:rPr lang="hr-HR" dirty="0" smtClean="0"/>
              <a:t>1935. Stein i </a:t>
            </a:r>
            <a:endParaRPr lang="hr-HR" dirty="0"/>
          </a:p>
          <a:p>
            <a:pPr marL="0" indent="0">
              <a:buNone/>
            </a:pPr>
            <a:r>
              <a:rPr lang="hr-HR" smtClean="0"/>
              <a:t>    Leventhal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60" y="3789040"/>
            <a:ext cx="367240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u kliničkoj praksi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Procjena ovarijske rezerve</a:t>
            </a:r>
          </a:p>
          <a:p>
            <a:r>
              <a:rPr lang="hr-HR" dirty="0" smtClean="0"/>
              <a:t>Procjena odgovora na stimulaciju ovulacije u MPO</a:t>
            </a:r>
          </a:p>
          <a:p>
            <a:r>
              <a:rPr lang="hr-HR" dirty="0" smtClean="0"/>
              <a:t>Diferencijalna dijagnoza oligomenoreja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75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3-4 x viši kod žena s </a:t>
            </a:r>
            <a:r>
              <a:rPr lang="hr-HR" dirty="0" smtClean="0"/>
              <a:t>PCOS</a:t>
            </a:r>
          </a:p>
          <a:p>
            <a:r>
              <a:rPr lang="hr-HR" dirty="0" smtClean="0"/>
              <a:t>2 hipoteze</a:t>
            </a:r>
          </a:p>
          <a:p>
            <a:pPr marL="514350" indent="-514350">
              <a:buAutoNum type="arabicPeriod"/>
            </a:pPr>
            <a:r>
              <a:rPr lang="hr-HR" dirty="0" smtClean="0"/>
              <a:t>Folikuli se u preantralnom i antralnom stadiju transformiraju u „ciste” i nastavljaju proizvoditi AMH</a:t>
            </a:r>
          </a:p>
          <a:p>
            <a:pPr marL="514350" indent="-514350">
              <a:buAutoNum type="arabicPeriod"/>
            </a:pPr>
            <a:r>
              <a:rPr lang="hr-HR" dirty="0" smtClean="0"/>
              <a:t>Granuloza stanice proizvode veću količinu AMH</a:t>
            </a:r>
            <a:endParaRPr lang="hr-HR" dirty="0" smtClean="0"/>
          </a:p>
          <a:p>
            <a:r>
              <a:rPr lang="hr-HR" dirty="0" smtClean="0"/>
              <a:t>Mogao bi zamijeniti UZV u određivanju broja </a:t>
            </a:r>
            <a:r>
              <a:rPr lang="hr-HR" dirty="0" smtClean="0"/>
              <a:t>folikula</a:t>
            </a:r>
            <a:endParaRPr lang="hr-HR" dirty="0" smtClean="0"/>
          </a:p>
          <a:p>
            <a:r>
              <a:rPr lang="hr-HR" dirty="0" smtClean="0"/>
              <a:t>„cut off” vrijednosti još uvijek u fazi istraživanja (3.94  ng/mL Sahmay S, 2012.)</a:t>
            </a:r>
          </a:p>
        </p:txBody>
      </p:sp>
    </p:spTree>
    <p:extLst>
      <p:ext uri="{BB962C8B-B14F-4D97-AF65-F5344CB8AC3E}">
        <p14:creationId xmlns:p14="http://schemas.microsoft.com/office/powerpoint/2010/main" val="13197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336704" cy="4536503"/>
          </a:xfrm>
        </p:spPr>
      </p:pic>
    </p:spTree>
    <p:extLst>
      <p:ext uri="{BB962C8B-B14F-4D97-AF65-F5344CB8AC3E}">
        <p14:creationId xmlns:p14="http://schemas.microsoft.com/office/powerpoint/2010/main" val="11746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ESHRE/ASRM (Rotterdam </a:t>
            </a:r>
            <a:r>
              <a:rPr lang="hr-HR" dirty="0" smtClean="0"/>
              <a:t>2003.)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Najčešća reproduktivna endokrinopatija</a:t>
            </a:r>
          </a:p>
          <a:p>
            <a:r>
              <a:rPr lang="hr-HR" dirty="0" smtClean="0"/>
              <a:t>Heterogen poremećaj s varijabilnim manifestacijama i subjektivnim dg kriterijima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1. Oligomenoreja ili anovulacije</a:t>
            </a:r>
          </a:p>
          <a:p>
            <a:pPr marL="0" indent="0">
              <a:buNone/>
            </a:pPr>
            <a:r>
              <a:rPr lang="hr-HR" dirty="0" smtClean="0"/>
              <a:t>2. Klinički ili biokemijski hiperandrogenizam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3. Jasno definirani PCO jajnici na UZV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90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ESHRE/ASRM (Rotterdam </a:t>
            </a:r>
            <a:r>
              <a:rPr lang="hr-HR" dirty="0" smtClean="0"/>
              <a:t>2003.)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12 ili više folikula (2-9 mm promjera) </a:t>
            </a:r>
          </a:p>
          <a:p>
            <a:r>
              <a:rPr lang="hr-HR" dirty="0" smtClean="0"/>
              <a:t>Volumen jajnika veći od 10 mL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3600400" cy="3346698"/>
          </a:xfrm>
          <a:prstGeom prst="rect">
            <a:avLst/>
          </a:prstGeom>
        </p:spPr>
      </p:pic>
      <p:pic>
        <p:nvPicPr>
          <p:cNvPr id="7" name="Picture 5" descr="Posavec-IV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639"/>
            <a:ext cx="4644008" cy="35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5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ESHRE/ASRM (Rotterdam 2003.)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kriterije više ne ulaze:</a:t>
            </a:r>
          </a:p>
          <a:p>
            <a:pPr marL="0" indent="0">
              <a:buNone/>
            </a:pPr>
            <a:r>
              <a:rPr lang="hr-HR" dirty="0" smtClean="0"/>
              <a:t>Ehogenost i debljina strome</a:t>
            </a:r>
          </a:p>
          <a:p>
            <a:pPr marL="0" indent="0">
              <a:buNone/>
            </a:pPr>
            <a:r>
              <a:rPr lang="hr-HR" dirty="0" smtClean="0"/>
              <a:t>Folikuli raspoređeni poput ogrlice od perla</a:t>
            </a:r>
          </a:p>
          <a:p>
            <a:pPr marL="0" indent="0">
              <a:buNone/>
            </a:pPr>
            <a:r>
              <a:rPr lang="hr-HR" dirty="0" smtClean="0"/>
              <a:t>Vaskularizacija jajnika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76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UZV u prvoj fazi ciklusa, 3.-5. d.c. – jajnici u „mirovanju”</a:t>
            </a:r>
          </a:p>
          <a:p>
            <a:r>
              <a:rPr lang="hr-HR" dirty="0" smtClean="0"/>
              <a:t>Prisutnost folikul &gt;10 mm ili žutog tijela – ponoviti UZV</a:t>
            </a:r>
          </a:p>
          <a:p>
            <a:r>
              <a:rPr lang="hr-HR" dirty="0" smtClean="0"/>
              <a:t>Nesigurni nalazi u prvim ginekološkim godinama, peripubertetskom hiperandrogenizmu i adolescenciji</a:t>
            </a:r>
          </a:p>
          <a:p>
            <a:r>
              <a:rPr lang="hr-HR" dirty="0" smtClean="0"/>
              <a:t>Definicija se ne primjenjuje na žene na OHK – reduciran je volumen jajnika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91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VOLUMEN JAJNIKA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Volumen &gt; 10 mL </a:t>
            </a:r>
          </a:p>
          <a:p>
            <a:r>
              <a:rPr lang="hr-HR" dirty="0" smtClean="0"/>
              <a:t>Najveći promjer u 3 ravnine</a:t>
            </a:r>
          </a:p>
          <a:p>
            <a:r>
              <a:rPr lang="hr-HR" dirty="0" smtClean="0"/>
              <a:t>V ovoida = 0.5 x duljina x širina x debljina</a:t>
            </a:r>
            <a:endParaRPr lang="hr-H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40" y="3339207"/>
            <a:ext cx="4857626" cy="3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FOLIKULI – veličina i broj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12 ili više folikula 2- 9 mm u promjeru</a:t>
            </a:r>
          </a:p>
          <a:p>
            <a:r>
              <a:rPr lang="hr-HR" dirty="0" smtClean="0"/>
              <a:t>Broj folikula se treba procijeniti u 2 ravnine: longitudinalnoj i anteroposteriornoj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4464496" cy="30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PCOS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PCOS jajnici su manje pravilni</a:t>
            </a:r>
          </a:p>
          <a:p>
            <a:r>
              <a:rPr lang="hr-HR" dirty="0" smtClean="0"/>
              <a:t>Kod žena s PCOS je povećan volumen strome jajnika i krvni protok (Kyei-Menash, 1998; Pan, 2002</a:t>
            </a:r>
            <a:r>
              <a:rPr lang="hr-HR" dirty="0" smtClean="0"/>
              <a:t>.)</a:t>
            </a:r>
          </a:p>
          <a:p>
            <a:r>
              <a:rPr lang="hr-HR" dirty="0" smtClean="0"/>
              <a:t>Povišena ehogenost strome policističnih jajnika je ključan histološki znak (Adams, 1982.)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25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565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UZV i AMH u dijagnostici PCOS</vt:lpstr>
      <vt:lpstr>PowerPoint Presentation</vt:lpstr>
      <vt:lpstr>ESHRE/ASRM (Rotterdam 2003.)</vt:lpstr>
      <vt:lpstr>ESHRE/ASRM (Rotterdam 2003.)</vt:lpstr>
      <vt:lpstr>ESHRE/ASRM (Rotterdam 2003.)</vt:lpstr>
      <vt:lpstr>PowerPoint Presentation</vt:lpstr>
      <vt:lpstr>VOLUMEN JAJNIKA </vt:lpstr>
      <vt:lpstr>FOLIKULI – veličina i broj</vt:lpstr>
      <vt:lpstr>PCOS </vt:lpstr>
      <vt:lpstr>3D UZV - VOLUMEN JAJNIKA</vt:lpstr>
      <vt:lpstr>3D UZV – BROJ FOLIKULA</vt:lpstr>
      <vt:lpstr>PowerPoint Presentation</vt:lpstr>
      <vt:lpstr>PowerPoint Presentation</vt:lpstr>
      <vt:lpstr>PROCJENA PROTOKA KRVI</vt:lpstr>
      <vt:lpstr>STROMA</vt:lpstr>
      <vt:lpstr>STROMA</vt:lpstr>
      <vt:lpstr>STROMA</vt:lpstr>
      <vt:lpstr>ANTIMÜLLEROV HORMON</vt:lpstr>
      <vt:lpstr>PowerPoint Presentation</vt:lpstr>
      <vt:lpstr>Uloga u kliničkoj praksi</vt:lpstr>
      <vt:lpstr>PowerPoint Presentation</vt:lpstr>
      <vt:lpstr>HVALA NA PAŽNJI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velena</dc:creator>
  <cp:lastModifiedBy>velena</cp:lastModifiedBy>
  <cp:revision>53</cp:revision>
  <dcterms:created xsi:type="dcterms:W3CDTF">2014-05-14T17:03:11Z</dcterms:created>
  <dcterms:modified xsi:type="dcterms:W3CDTF">2014-05-16T13:23:30Z</dcterms:modified>
</cp:coreProperties>
</file>